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8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168B15-3026-4071-BE50-E3E249DB3300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81C0141-FEE3-4B82-9D86-F0FCDB9EEE0A}">
      <dgm:prSet/>
      <dgm:spPr/>
      <dgm:t>
        <a:bodyPr/>
        <a:lstStyle/>
        <a:p>
          <a:r>
            <a:rPr lang="en-US" b="0" i="0" baseline="0"/>
            <a:t>The importance of optimizing quality measures in healthcare for exceptional patient outcomes and operational efficiency </a:t>
          </a:r>
          <a:endParaRPr lang="en-US"/>
        </a:p>
      </dgm:t>
    </dgm:pt>
    <dgm:pt modelId="{B998FC60-5322-41F4-8384-95D4A8FD5DF2}" type="parTrans" cxnId="{175567E7-7791-4C51-9E19-13C2263A2949}">
      <dgm:prSet/>
      <dgm:spPr/>
      <dgm:t>
        <a:bodyPr/>
        <a:lstStyle/>
        <a:p>
          <a:endParaRPr lang="en-US"/>
        </a:p>
      </dgm:t>
    </dgm:pt>
    <dgm:pt modelId="{9A9B9CEF-FBCA-45B6-ACFB-75D93A666EC6}" type="sibTrans" cxnId="{175567E7-7791-4C51-9E19-13C2263A2949}">
      <dgm:prSet/>
      <dgm:spPr/>
      <dgm:t>
        <a:bodyPr/>
        <a:lstStyle/>
        <a:p>
          <a:endParaRPr lang="en-US"/>
        </a:p>
      </dgm:t>
    </dgm:pt>
    <dgm:pt modelId="{53276812-9C56-4410-8C8F-6B952127210D}">
      <dgm:prSet/>
      <dgm:spPr/>
      <dgm:t>
        <a:bodyPr/>
        <a:lstStyle/>
        <a:p>
          <a:r>
            <a:rPr lang="en-US" b="0" i="0" baseline="0"/>
            <a:t>Project aims to revolutionize healthcare quality measure analysis using data science techniques </a:t>
          </a:r>
          <a:endParaRPr lang="en-US"/>
        </a:p>
      </dgm:t>
    </dgm:pt>
    <dgm:pt modelId="{44558CBF-D8BC-4C09-9EC9-927997B5AC19}" type="parTrans" cxnId="{6738E7F1-CED9-4593-BD35-C93BD137EAD7}">
      <dgm:prSet/>
      <dgm:spPr/>
      <dgm:t>
        <a:bodyPr/>
        <a:lstStyle/>
        <a:p>
          <a:endParaRPr lang="en-US"/>
        </a:p>
      </dgm:t>
    </dgm:pt>
    <dgm:pt modelId="{C4FFECAF-6B1E-4194-AE6F-861C24B74A07}" type="sibTrans" cxnId="{6738E7F1-CED9-4593-BD35-C93BD137EAD7}">
      <dgm:prSet/>
      <dgm:spPr/>
      <dgm:t>
        <a:bodyPr/>
        <a:lstStyle/>
        <a:p>
          <a:endParaRPr lang="en-US"/>
        </a:p>
      </dgm:t>
    </dgm:pt>
    <dgm:pt modelId="{24CFD656-EF69-422C-902C-109C9B6AAC47}">
      <dgm:prSet/>
      <dgm:spPr/>
      <dgm:t>
        <a:bodyPr/>
        <a:lstStyle/>
        <a:p>
          <a:r>
            <a:rPr lang="en-US" b="0" i="0" baseline="0"/>
            <a:t>Comprehensive dataset sourced from healthcare facilities across the nation </a:t>
          </a:r>
          <a:endParaRPr lang="en-US"/>
        </a:p>
      </dgm:t>
    </dgm:pt>
    <dgm:pt modelId="{C00F9AF9-7F8B-45EA-A272-30E7F94B85CC}" type="parTrans" cxnId="{FFF6C651-C626-4CF4-8280-F42EEAE0CC5C}">
      <dgm:prSet/>
      <dgm:spPr/>
      <dgm:t>
        <a:bodyPr/>
        <a:lstStyle/>
        <a:p>
          <a:endParaRPr lang="en-US"/>
        </a:p>
      </dgm:t>
    </dgm:pt>
    <dgm:pt modelId="{4ADD5EEB-B59A-4770-BEA6-2909E34F6704}" type="sibTrans" cxnId="{FFF6C651-C626-4CF4-8280-F42EEAE0CC5C}">
      <dgm:prSet/>
      <dgm:spPr/>
      <dgm:t>
        <a:bodyPr/>
        <a:lstStyle/>
        <a:p>
          <a:endParaRPr lang="en-US"/>
        </a:p>
      </dgm:t>
    </dgm:pt>
    <dgm:pt modelId="{A4F51F00-5014-4753-95F1-E5A9BEE7F219}" type="pres">
      <dgm:prSet presAssocID="{16168B15-3026-4071-BE50-E3E249DB3300}" presName="outerComposite" presStyleCnt="0">
        <dgm:presLayoutVars>
          <dgm:chMax val="5"/>
          <dgm:dir/>
          <dgm:resizeHandles val="exact"/>
        </dgm:presLayoutVars>
      </dgm:prSet>
      <dgm:spPr/>
    </dgm:pt>
    <dgm:pt modelId="{D8A52112-CDF8-4465-AE21-15260F13A54C}" type="pres">
      <dgm:prSet presAssocID="{16168B15-3026-4071-BE50-E3E249DB3300}" presName="dummyMaxCanvas" presStyleCnt="0">
        <dgm:presLayoutVars/>
      </dgm:prSet>
      <dgm:spPr/>
    </dgm:pt>
    <dgm:pt modelId="{FC5CE01F-8977-48D2-BFD4-531BDF3793EC}" type="pres">
      <dgm:prSet presAssocID="{16168B15-3026-4071-BE50-E3E249DB3300}" presName="ThreeNodes_1" presStyleLbl="node1" presStyleIdx="0" presStyleCnt="3">
        <dgm:presLayoutVars>
          <dgm:bulletEnabled val="1"/>
        </dgm:presLayoutVars>
      </dgm:prSet>
      <dgm:spPr/>
    </dgm:pt>
    <dgm:pt modelId="{8D188502-90DE-4157-9828-4C622A0CBFD7}" type="pres">
      <dgm:prSet presAssocID="{16168B15-3026-4071-BE50-E3E249DB3300}" presName="ThreeNodes_2" presStyleLbl="node1" presStyleIdx="1" presStyleCnt="3">
        <dgm:presLayoutVars>
          <dgm:bulletEnabled val="1"/>
        </dgm:presLayoutVars>
      </dgm:prSet>
      <dgm:spPr/>
    </dgm:pt>
    <dgm:pt modelId="{AA5F272C-4BF6-4A3C-A802-A55B69107C58}" type="pres">
      <dgm:prSet presAssocID="{16168B15-3026-4071-BE50-E3E249DB3300}" presName="ThreeNodes_3" presStyleLbl="node1" presStyleIdx="2" presStyleCnt="3">
        <dgm:presLayoutVars>
          <dgm:bulletEnabled val="1"/>
        </dgm:presLayoutVars>
      </dgm:prSet>
      <dgm:spPr/>
    </dgm:pt>
    <dgm:pt modelId="{D361DEFC-7C0F-47F2-8118-91CB0C9A25D9}" type="pres">
      <dgm:prSet presAssocID="{16168B15-3026-4071-BE50-E3E249DB3300}" presName="ThreeConn_1-2" presStyleLbl="fgAccFollowNode1" presStyleIdx="0" presStyleCnt="2">
        <dgm:presLayoutVars>
          <dgm:bulletEnabled val="1"/>
        </dgm:presLayoutVars>
      </dgm:prSet>
      <dgm:spPr/>
    </dgm:pt>
    <dgm:pt modelId="{BF100871-8A79-4A32-AB74-12E163CCD043}" type="pres">
      <dgm:prSet presAssocID="{16168B15-3026-4071-BE50-E3E249DB3300}" presName="ThreeConn_2-3" presStyleLbl="fgAccFollowNode1" presStyleIdx="1" presStyleCnt="2">
        <dgm:presLayoutVars>
          <dgm:bulletEnabled val="1"/>
        </dgm:presLayoutVars>
      </dgm:prSet>
      <dgm:spPr/>
    </dgm:pt>
    <dgm:pt modelId="{7A09E8BB-A40A-4E65-86B5-6011DF3CE28F}" type="pres">
      <dgm:prSet presAssocID="{16168B15-3026-4071-BE50-E3E249DB3300}" presName="ThreeNodes_1_text" presStyleLbl="node1" presStyleIdx="2" presStyleCnt="3">
        <dgm:presLayoutVars>
          <dgm:bulletEnabled val="1"/>
        </dgm:presLayoutVars>
      </dgm:prSet>
      <dgm:spPr/>
    </dgm:pt>
    <dgm:pt modelId="{44A49350-0165-43B2-B44C-752CE094C70A}" type="pres">
      <dgm:prSet presAssocID="{16168B15-3026-4071-BE50-E3E249DB3300}" presName="ThreeNodes_2_text" presStyleLbl="node1" presStyleIdx="2" presStyleCnt="3">
        <dgm:presLayoutVars>
          <dgm:bulletEnabled val="1"/>
        </dgm:presLayoutVars>
      </dgm:prSet>
      <dgm:spPr/>
    </dgm:pt>
    <dgm:pt modelId="{3E19755B-06FD-47D0-815E-760116CCA037}" type="pres">
      <dgm:prSet presAssocID="{16168B15-3026-4071-BE50-E3E249DB330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2538240-B473-4DA4-893D-653E7B9A7BD0}" type="presOf" srcId="{24CFD656-EF69-422C-902C-109C9B6AAC47}" destId="{AA5F272C-4BF6-4A3C-A802-A55B69107C58}" srcOrd="0" destOrd="0" presId="urn:microsoft.com/office/officeart/2005/8/layout/vProcess5"/>
    <dgm:cxn modelId="{0157EF5B-F8C5-467B-B3C4-32A2BAC790D7}" type="presOf" srcId="{16168B15-3026-4071-BE50-E3E249DB3300}" destId="{A4F51F00-5014-4753-95F1-E5A9BEE7F219}" srcOrd="0" destOrd="0" presId="urn:microsoft.com/office/officeart/2005/8/layout/vProcess5"/>
    <dgm:cxn modelId="{FFF6C651-C626-4CF4-8280-F42EEAE0CC5C}" srcId="{16168B15-3026-4071-BE50-E3E249DB3300}" destId="{24CFD656-EF69-422C-902C-109C9B6AAC47}" srcOrd="2" destOrd="0" parTransId="{C00F9AF9-7F8B-45EA-A272-30E7F94B85CC}" sibTransId="{4ADD5EEB-B59A-4770-BEA6-2909E34F6704}"/>
    <dgm:cxn modelId="{AE906658-6AAE-43C6-9708-12EF5A9BB21F}" type="presOf" srcId="{C4FFECAF-6B1E-4194-AE6F-861C24B74A07}" destId="{BF100871-8A79-4A32-AB74-12E163CCD043}" srcOrd="0" destOrd="0" presId="urn:microsoft.com/office/officeart/2005/8/layout/vProcess5"/>
    <dgm:cxn modelId="{75E80F7A-05FC-47D5-BCFB-42E8EAB7147B}" type="presOf" srcId="{481C0141-FEE3-4B82-9D86-F0FCDB9EEE0A}" destId="{FC5CE01F-8977-48D2-BFD4-531BDF3793EC}" srcOrd="0" destOrd="0" presId="urn:microsoft.com/office/officeart/2005/8/layout/vProcess5"/>
    <dgm:cxn modelId="{7D72CE8A-ED98-406A-9582-4E6C11867BD7}" type="presOf" srcId="{9A9B9CEF-FBCA-45B6-ACFB-75D93A666EC6}" destId="{D361DEFC-7C0F-47F2-8118-91CB0C9A25D9}" srcOrd="0" destOrd="0" presId="urn:microsoft.com/office/officeart/2005/8/layout/vProcess5"/>
    <dgm:cxn modelId="{AB4585AA-7A74-46A2-9CF7-1363E9B6CD2E}" type="presOf" srcId="{53276812-9C56-4410-8C8F-6B952127210D}" destId="{44A49350-0165-43B2-B44C-752CE094C70A}" srcOrd="1" destOrd="0" presId="urn:microsoft.com/office/officeart/2005/8/layout/vProcess5"/>
    <dgm:cxn modelId="{53646FB5-3BD7-4520-A999-E4ACC842843E}" type="presOf" srcId="{53276812-9C56-4410-8C8F-6B952127210D}" destId="{8D188502-90DE-4157-9828-4C622A0CBFD7}" srcOrd="0" destOrd="0" presId="urn:microsoft.com/office/officeart/2005/8/layout/vProcess5"/>
    <dgm:cxn modelId="{28754FD9-A9FE-42FB-84A1-93077A523990}" type="presOf" srcId="{24CFD656-EF69-422C-902C-109C9B6AAC47}" destId="{3E19755B-06FD-47D0-815E-760116CCA037}" srcOrd="1" destOrd="0" presId="urn:microsoft.com/office/officeart/2005/8/layout/vProcess5"/>
    <dgm:cxn modelId="{175567E7-7791-4C51-9E19-13C2263A2949}" srcId="{16168B15-3026-4071-BE50-E3E249DB3300}" destId="{481C0141-FEE3-4B82-9D86-F0FCDB9EEE0A}" srcOrd="0" destOrd="0" parTransId="{B998FC60-5322-41F4-8384-95D4A8FD5DF2}" sibTransId="{9A9B9CEF-FBCA-45B6-ACFB-75D93A666EC6}"/>
    <dgm:cxn modelId="{9031FCEA-D899-42A5-9664-BFEB34136487}" type="presOf" srcId="{481C0141-FEE3-4B82-9D86-F0FCDB9EEE0A}" destId="{7A09E8BB-A40A-4E65-86B5-6011DF3CE28F}" srcOrd="1" destOrd="0" presId="urn:microsoft.com/office/officeart/2005/8/layout/vProcess5"/>
    <dgm:cxn modelId="{6738E7F1-CED9-4593-BD35-C93BD137EAD7}" srcId="{16168B15-3026-4071-BE50-E3E249DB3300}" destId="{53276812-9C56-4410-8C8F-6B952127210D}" srcOrd="1" destOrd="0" parTransId="{44558CBF-D8BC-4C09-9EC9-927997B5AC19}" sibTransId="{C4FFECAF-6B1E-4194-AE6F-861C24B74A07}"/>
    <dgm:cxn modelId="{41420906-2DB5-4441-ADB7-F584E4C7A571}" type="presParOf" srcId="{A4F51F00-5014-4753-95F1-E5A9BEE7F219}" destId="{D8A52112-CDF8-4465-AE21-15260F13A54C}" srcOrd="0" destOrd="0" presId="urn:microsoft.com/office/officeart/2005/8/layout/vProcess5"/>
    <dgm:cxn modelId="{B9F75157-07DF-423A-BF6F-63F3CA5FAD81}" type="presParOf" srcId="{A4F51F00-5014-4753-95F1-E5A9BEE7F219}" destId="{FC5CE01F-8977-48D2-BFD4-531BDF3793EC}" srcOrd="1" destOrd="0" presId="urn:microsoft.com/office/officeart/2005/8/layout/vProcess5"/>
    <dgm:cxn modelId="{102DB1B2-2915-4FCB-8734-0AB8B627A6E5}" type="presParOf" srcId="{A4F51F00-5014-4753-95F1-E5A9BEE7F219}" destId="{8D188502-90DE-4157-9828-4C622A0CBFD7}" srcOrd="2" destOrd="0" presId="urn:microsoft.com/office/officeart/2005/8/layout/vProcess5"/>
    <dgm:cxn modelId="{6B0AD786-4715-495D-BFCD-1642B460517F}" type="presParOf" srcId="{A4F51F00-5014-4753-95F1-E5A9BEE7F219}" destId="{AA5F272C-4BF6-4A3C-A802-A55B69107C58}" srcOrd="3" destOrd="0" presId="urn:microsoft.com/office/officeart/2005/8/layout/vProcess5"/>
    <dgm:cxn modelId="{17EE5BBD-7567-454B-98C0-447ABBB3E8AA}" type="presParOf" srcId="{A4F51F00-5014-4753-95F1-E5A9BEE7F219}" destId="{D361DEFC-7C0F-47F2-8118-91CB0C9A25D9}" srcOrd="4" destOrd="0" presId="urn:microsoft.com/office/officeart/2005/8/layout/vProcess5"/>
    <dgm:cxn modelId="{5A039378-900D-4466-A525-543396DC5852}" type="presParOf" srcId="{A4F51F00-5014-4753-95F1-E5A9BEE7F219}" destId="{BF100871-8A79-4A32-AB74-12E163CCD043}" srcOrd="5" destOrd="0" presId="urn:microsoft.com/office/officeart/2005/8/layout/vProcess5"/>
    <dgm:cxn modelId="{964EB3CA-C9B3-4AA1-9305-B28A79C13CCD}" type="presParOf" srcId="{A4F51F00-5014-4753-95F1-E5A9BEE7F219}" destId="{7A09E8BB-A40A-4E65-86B5-6011DF3CE28F}" srcOrd="6" destOrd="0" presId="urn:microsoft.com/office/officeart/2005/8/layout/vProcess5"/>
    <dgm:cxn modelId="{9EB1844B-B252-44C6-8A14-860F638D1776}" type="presParOf" srcId="{A4F51F00-5014-4753-95F1-E5A9BEE7F219}" destId="{44A49350-0165-43B2-B44C-752CE094C70A}" srcOrd="7" destOrd="0" presId="urn:microsoft.com/office/officeart/2005/8/layout/vProcess5"/>
    <dgm:cxn modelId="{3B2F9053-1D1A-4D15-8FDF-CC0B2DDFEADB}" type="presParOf" srcId="{A4F51F00-5014-4753-95F1-E5A9BEE7F219}" destId="{3E19755B-06FD-47D0-815E-760116CCA03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B11942-F94A-4005-8F70-2B110E7EBE7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CC1BF8-B4CD-49F9-93FC-46D1BA0E9A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Integration of generative AI techniques for exploring hypothetical scenarios and validating findings </a:t>
          </a:r>
          <a:endParaRPr lang="en-US"/>
        </a:p>
      </dgm:t>
    </dgm:pt>
    <dgm:pt modelId="{FC27F35F-A794-4FC3-833E-3FD5D4C85DF9}" type="parTrans" cxnId="{D629C243-DC40-48CA-AFDA-F1EDCB76707A}">
      <dgm:prSet/>
      <dgm:spPr/>
      <dgm:t>
        <a:bodyPr/>
        <a:lstStyle/>
        <a:p>
          <a:endParaRPr lang="en-US"/>
        </a:p>
      </dgm:t>
    </dgm:pt>
    <dgm:pt modelId="{6D53AB30-F66A-4F52-923F-EDCFD741F828}" type="sibTrans" cxnId="{D629C243-DC40-48CA-AFDA-F1EDCB76707A}">
      <dgm:prSet/>
      <dgm:spPr/>
      <dgm:t>
        <a:bodyPr/>
        <a:lstStyle/>
        <a:p>
          <a:endParaRPr lang="en-US"/>
        </a:p>
      </dgm:t>
    </dgm:pt>
    <dgm:pt modelId="{7787FE20-55C1-40E8-A72E-9FF94B6999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Potential impact: increasing long-stay resident engagement (20% increase, 7% boost in overall scores), personalizing care plans (25% reduction in readmissions) </a:t>
          </a:r>
          <a:endParaRPr lang="en-US"/>
        </a:p>
      </dgm:t>
    </dgm:pt>
    <dgm:pt modelId="{7B032144-62C3-4A87-BF9B-C2C4966C5F5B}" type="parTrans" cxnId="{B1500974-761C-422C-9EE4-EB34CADC2C43}">
      <dgm:prSet/>
      <dgm:spPr/>
      <dgm:t>
        <a:bodyPr/>
        <a:lstStyle/>
        <a:p>
          <a:endParaRPr lang="en-US"/>
        </a:p>
      </dgm:t>
    </dgm:pt>
    <dgm:pt modelId="{712B6930-1CA2-4E17-9440-A75A3D5C8B3F}" type="sibTrans" cxnId="{B1500974-761C-422C-9EE4-EB34CADC2C43}">
      <dgm:prSet/>
      <dgm:spPr/>
      <dgm:t>
        <a:bodyPr/>
        <a:lstStyle/>
        <a:p>
          <a:endParaRPr lang="en-US"/>
        </a:p>
      </dgm:t>
    </dgm:pt>
    <dgm:pt modelId="{EC9AB919-9C11-41DC-9E60-C5EB9DE01D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Future work and continuous improvement: A/B testing of interventions, AI-driven recommendation systems, real-time analytics </a:t>
          </a:r>
          <a:endParaRPr lang="en-US"/>
        </a:p>
      </dgm:t>
    </dgm:pt>
    <dgm:pt modelId="{07AD5178-90E0-4C4B-942A-751EBB43E7D4}" type="parTrans" cxnId="{F661E156-4E89-4B0F-B282-8F155536AA4D}">
      <dgm:prSet/>
      <dgm:spPr/>
      <dgm:t>
        <a:bodyPr/>
        <a:lstStyle/>
        <a:p>
          <a:endParaRPr lang="en-US"/>
        </a:p>
      </dgm:t>
    </dgm:pt>
    <dgm:pt modelId="{59A35BF4-3719-4413-B134-7772D6897879}" type="sibTrans" cxnId="{F661E156-4E89-4B0F-B282-8F155536AA4D}">
      <dgm:prSet/>
      <dgm:spPr/>
      <dgm:t>
        <a:bodyPr/>
        <a:lstStyle/>
        <a:p>
          <a:endParaRPr lang="en-US"/>
        </a:p>
      </dgm:t>
    </dgm:pt>
    <dgm:pt modelId="{0313B7E7-CEF9-4209-9A41-00AD367CD6C7}" type="pres">
      <dgm:prSet presAssocID="{CDB11942-F94A-4005-8F70-2B110E7EBE7F}" presName="root" presStyleCnt="0">
        <dgm:presLayoutVars>
          <dgm:dir/>
          <dgm:resizeHandles val="exact"/>
        </dgm:presLayoutVars>
      </dgm:prSet>
      <dgm:spPr/>
    </dgm:pt>
    <dgm:pt modelId="{A0CA478C-4BB9-4DD9-AA32-06ABF19C9EB9}" type="pres">
      <dgm:prSet presAssocID="{5CCC1BF8-B4CD-49F9-93FC-46D1BA0E9ACC}" presName="compNode" presStyleCnt="0"/>
      <dgm:spPr/>
    </dgm:pt>
    <dgm:pt modelId="{DED4822F-AAFF-460F-BE39-84122E072A94}" type="pres">
      <dgm:prSet presAssocID="{5CCC1BF8-B4CD-49F9-93FC-46D1BA0E9ACC}" presName="bgRect" presStyleLbl="bgShp" presStyleIdx="0" presStyleCnt="3"/>
      <dgm:spPr/>
    </dgm:pt>
    <dgm:pt modelId="{76B57C12-D0B0-4FD6-BEFC-AE4ACA8FA627}" type="pres">
      <dgm:prSet presAssocID="{5CCC1BF8-B4CD-49F9-93FC-46D1BA0E9A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FEC2C2D-CC7E-45FA-8041-C3914D27E9A0}" type="pres">
      <dgm:prSet presAssocID="{5CCC1BF8-B4CD-49F9-93FC-46D1BA0E9ACC}" presName="spaceRect" presStyleCnt="0"/>
      <dgm:spPr/>
    </dgm:pt>
    <dgm:pt modelId="{E5FDA504-4821-40BD-9DCF-F99884D26F88}" type="pres">
      <dgm:prSet presAssocID="{5CCC1BF8-B4CD-49F9-93FC-46D1BA0E9ACC}" presName="parTx" presStyleLbl="revTx" presStyleIdx="0" presStyleCnt="3">
        <dgm:presLayoutVars>
          <dgm:chMax val="0"/>
          <dgm:chPref val="0"/>
        </dgm:presLayoutVars>
      </dgm:prSet>
      <dgm:spPr/>
    </dgm:pt>
    <dgm:pt modelId="{133ACE30-269E-4A98-943F-5E72FFE8FD0C}" type="pres">
      <dgm:prSet presAssocID="{6D53AB30-F66A-4F52-923F-EDCFD741F828}" presName="sibTrans" presStyleCnt="0"/>
      <dgm:spPr/>
    </dgm:pt>
    <dgm:pt modelId="{3BB07096-01B2-4627-B8D2-753BEFFA842D}" type="pres">
      <dgm:prSet presAssocID="{7787FE20-55C1-40E8-A72E-9FF94B699991}" presName="compNode" presStyleCnt="0"/>
      <dgm:spPr/>
    </dgm:pt>
    <dgm:pt modelId="{D7F1D8A3-6B0B-469D-B882-E8294C22B328}" type="pres">
      <dgm:prSet presAssocID="{7787FE20-55C1-40E8-A72E-9FF94B699991}" presName="bgRect" presStyleLbl="bgShp" presStyleIdx="1" presStyleCnt="3"/>
      <dgm:spPr/>
    </dgm:pt>
    <dgm:pt modelId="{B674575C-117B-4FF3-9F8E-FD260CE25567}" type="pres">
      <dgm:prSet presAssocID="{7787FE20-55C1-40E8-A72E-9FF94B6999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06129344-CA88-4A69-BAC3-EC8985010415}" type="pres">
      <dgm:prSet presAssocID="{7787FE20-55C1-40E8-A72E-9FF94B699991}" presName="spaceRect" presStyleCnt="0"/>
      <dgm:spPr/>
    </dgm:pt>
    <dgm:pt modelId="{FD1632E5-885B-42DE-B3FA-4E3D61426D75}" type="pres">
      <dgm:prSet presAssocID="{7787FE20-55C1-40E8-A72E-9FF94B699991}" presName="parTx" presStyleLbl="revTx" presStyleIdx="1" presStyleCnt="3">
        <dgm:presLayoutVars>
          <dgm:chMax val="0"/>
          <dgm:chPref val="0"/>
        </dgm:presLayoutVars>
      </dgm:prSet>
      <dgm:spPr/>
    </dgm:pt>
    <dgm:pt modelId="{57CDFAE4-7148-49A5-B5BB-83AC7C14A918}" type="pres">
      <dgm:prSet presAssocID="{712B6930-1CA2-4E17-9440-A75A3D5C8B3F}" presName="sibTrans" presStyleCnt="0"/>
      <dgm:spPr/>
    </dgm:pt>
    <dgm:pt modelId="{675F319E-ED49-4018-A6FE-314354AA5F8D}" type="pres">
      <dgm:prSet presAssocID="{EC9AB919-9C11-41DC-9E60-C5EB9DE01D86}" presName="compNode" presStyleCnt="0"/>
      <dgm:spPr/>
    </dgm:pt>
    <dgm:pt modelId="{16755FB7-7815-419C-921D-867EC0184E99}" type="pres">
      <dgm:prSet presAssocID="{EC9AB919-9C11-41DC-9E60-C5EB9DE01D86}" presName="bgRect" presStyleLbl="bgShp" presStyleIdx="2" presStyleCnt="3"/>
      <dgm:spPr/>
    </dgm:pt>
    <dgm:pt modelId="{CB41C116-A911-4700-91E4-0A9F68C9A834}" type="pres">
      <dgm:prSet presAssocID="{EC9AB919-9C11-41DC-9E60-C5EB9DE01D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118B444-2794-4E1B-BF3D-465643A3A94D}" type="pres">
      <dgm:prSet presAssocID="{EC9AB919-9C11-41DC-9E60-C5EB9DE01D86}" presName="spaceRect" presStyleCnt="0"/>
      <dgm:spPr/>
    </dgm:pt>
    <dgm:pt modelId="{7ABCA183-4F84-40AD-9BED-51D3E8458065}" type="pres">
      <dgm:prSet presAssocID="{EC9AB919-9C11-41DC-9E60-C5EB9DE01D8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8A6A637-CE98-487F-A7F5-F2869D3FEFB9}" type="presOf" srcId="{CDB11942-F94A-4005-8F70-2B110E7EBE7F}" destId="{0313B7E7-CEF9-4209-9A41-00AD367CD6C7}" srcOrd="0" destOrd="0" presId="urn:microsoft.com/office/officeart/2018/2/layout/IconVerticalSolidList"/>
    <dgm:cxn modelId="{D629C243-DC40-48CA-AFDA-F1EDCB76707A}" srcId="{CDB11942-F94A-4005-8F70-2B110E7EBE7F}" destId="{5CCC1BF8-B4CD-49F9-93FC-46D1BA0E9ACC}" srcOrd="0" destOrd="0" parTransId="{FC27F35F-A794-4FC3-833E-3FD5D4C85DF9}" sibTransId="{6D53AB30-F66A-4F52-923F-EDCFD741F828}"/>
    <dgm:cxn modelId="{B1500974-761C-422C-9EE4-EB34CADC2C43}" srcId="{CDB11942-F94A-4005-8F70-2B110E7EBE7F}" destId="{7787FE20-55C1-40E8-A72E-9FF94B699991}" srcOrd="1" destOrd="0" parTransId="{7B032144-62C3-4A87-BF9B-C2C4966C5F5B}" sibTransId="{712B6930-1CA2-4E17-9440-A75A3D5C8B3F}"/>
    <dgm:cxn modelId="{F661E156-4E89-4B0F-B282-8F155536AA4D}" srcId="{CDB11942-F94A-4005-8F70-2B110E7EBE7F}" destId="{EC9AB919-9C11-41DC-9E60-C5EB9DE01D86}" srcOrd="2" destOrd="0" parTransId="{07AD5178-90E0-4C4B-942A-751EBB43E7D4}" sibTransId="{59A35BF4-3719-4413-B134-7772D6897879}"/>
    <dgm:cxn modelId="{5FFDAE8E-C676-45D4-9BF6-F9647E4AA81A}" type="presOf" srcId="{5CCC1BF8-B4CD-49F9-93FC-46D1BA0E9ACC}" destId="{E5FDA504-4821-40BD-9DCF-F99884D26F88}" srcOrd="0" destOrd="0" presId="urn:microsoft.com/office/officeart/2018/2/layout/IconVerticalSolidList"/>
    <dgm:cxn modelId="{AC3305DD-BCFE-4797-A56B-1B5DE759EA78}" type="presOf" srcId="{EC9AB919-9C11-41DC-9E60-C5EB9DE01D86}" destId="{7ABCA183-4F84-40AD-9BED-51D3E8458065}" srcOrd="0" destOrd="0" presId="urn:microsoft.com/office/officeart/2018/2/layout/IconVerticalSolidList"/>
    <dgm:cxn modelId="{EF07EDEA-1825-4D1D-89D9-330283B3E0E6}" type="presOf" srcId="{7787FE20-55C1-40E8-A72E-9FF94B699991}" destId="{FD1632E5-885B-42DE-B3FA-4E3D61426D75}" srcOrd="0" destOrd="0" presId="urn:microsoft.com/office/officeart/2018/2/layout/IconVerticalSolidList"/>
    <dgm:cxn modelId="{BB73E4BC-4999-4DBE-97F6-8654E57F9A7D}" type="presParOf" srcId="{0313B7E7-CEF9-4209-9A41-00AD367CD6C7}" destId="{A0CA478C-4BB9-4DD9-AA32-06ABF19C9EB9}" srcOrd="0" destOrd="0" presId="urn:microsoft.com/office/officeart/2018/2/layout/IconVerticalSolidList"/>
    <dgm:cxn modelId="{7FB4928F-4034-4306-B587-CC76E43C6B36}" type="presParOf" srcId="{A0CA478C-4BB9-4DD9-AA32-06ABF19C9EB9}" destId="{DED4822F-AAFF-460F-BE39-84122E072A94}" srcOrd="0" destOrd="0" presId="urn:microsoft.com/office/officeart/2018/2/layout/IconVerticalSolidList"/>
    <dgm:cxn modelId="{5213D4A7-9C0E-4663-A6C8-1C03B214D1CF}" type="presParOf" srcId="{A0CA478C-4BB9-4DD9-AA32-06ABF19C9EB9}" destId="{76B57C12-D0B0-4FD6-BEFC-AE4ACA8FA627}" srcOrd="1" destOrd="0" presId="urn:microsoft.com/office/officeart/2018/2/layout/IconVerticalSolidList"/>
    <dgm:cxn modelId="{5588EF05-D78B-4703-AD6C-993599195696}" type="presParOf" srcId="{A0CA478C-4BB9-4DD9-AA32-06ABF19C9EB9}" destId="{7FEC2C2D-CC7E-45FA-8041-C3914D27E9A0}" srcOrd="2" destOrd="0" presId="urn:microsoft.com/office/officeart/2018/2/layout/IconVerticalSolidList"/>
    <dgm:cxn modelId="{9993715D-A19B-4F11-9CEE-1FD30BF79066}" type="presParOf" srcId="{A0CA478C-4BB9-4DD9-AA32-06ABF19C9EB9}" destId="{E5FDA504-4821-40BD-9DCF-F99884D26F88}" srcOrd="3" destOrd="0" presId="urn:microsoft.com/office/officeart/2018/2/layout/IconVerticalSolidList"/>
    <dgm:cxn modelId="{4805166C-4A7A-47F5-B20F-0D5A9A9368E9}" type="presParOf" srcId="{0313B7E7-CEF9-4209-9A41-00AD367CD6C7}" destId="{133ACE30-269E-4A98-943F-5E72FFE8FD0C}" srcOrd="1" destOrd="0" presId="urn:microsoft.com/office/officeart/2018/2/layout/IconVerticalSolidList"/>
    <dgm:cxn modelId="{778B0E85-0F28-4CE5-8E06-4343157093D9}" type="presParOf" srcId="{0313B7E7-CEF9-4209-9A41-00AD367CD6C7}" destId="{3BB07096-01B2-4627-B8D2-753BEFFA842D}" srcOrd="2" destOrd="0" presId="urn:microsoft.com/office/officeart/2018/2/layout/IconVerticalSolidList"/>
    <dgm:cxn modelId="{24C7AC26-3FC5-40C8-AB54-5987CF0C5F49}" type="presParOf" srcId="{3BB07096-01B2-4627-B8D2-753BEFFA842D}" destId="{D7F1D8A3-6B0B-469D-B882-E8294C22B328}" srcOrd="0" destOrd="0" presId="urn:microsoft.com/office/officeart/2018/2/layout/IconVerticalSolidList"/>
    <dgm:cxn modelId="{34059526-897C-4C5B-8B1B-9B82C16D08C4}" type="presParOf" srcId="{3BB07096-01B2-4627-B8D2-753BEFFA842D}" destId="{B674575C-117B-4FF3-9F8E-FD260CE25567}" srcOrd="1" destOrd="0" presId="urn:microsoft.com/office/officeart/2018/2/layout/IconVerticalSolidList"/>
    <dgm:cxn modelId="{58BC781A-BA6A-4EFD-B143-71D224B41956}" type="presParOf" srcId="{3BB07096-01B2-4627-B8D2-753BEFFA842D}" destId="{06129344-CA88-4A69-BAC3-EC8985010415}" srcOrd="2" destOrd="0" presId="urn:microsoft.com/office/officeart/2018/2/layout/IconVerticalSolidList"/>
    <dgm:cxn modelId="{85DC20CF-C439-4980-8867-29A29F0B6A7F}" type="presParOf" srcId="{3BB07096-01B2-4627-B8D2-753BEFFA842D}" destId="{FD1632E5-885B-42DE-B3FA-4E3D61426D75}" srcOrd="3" destOrd="0" presId="urn:microsoft.com/office/officeart/2018/2/layout/IconVerticalSolidList"/>
    <dgm:cxn modelId="{EA3F5FD5-C927-4CE6-8C91-4704BA886A2C}" type="presParOf" srcId="{0313B7E7-CEF9-4209-9A41-00AD367CD6C7}" destId="{57CDFAE4-7148-49A5-B5BB-83AC7C14A918}" srcOrd="3" destOrd="0" presId="urn:microsoft.com/office/officeart/2018/2/layout/IconVerticalSolidList"/>
    <dgm:cxn modelId="{89FF11B6-8AA0-4CA8-A4E7-E753D8B17357}" type="presParOf" srcId="{0313B7E7-CEF9-4209-9A41-00AD367CD6C7}" destId="{675F319E-ED49-4018-A6FE-314354AA5F8D}" srcOrd="4" destOrd="0" presId="urn:microsoft.com/office/officeart/2018/2/layout/IconVerticalSolidList"/>
    <dgm:cxn modelId="{C67813F1-C8E4-4586-8B0C-98D82F2000A9}" type="presParOf" srcId="{675F319E-ED49-4018-A6FE-314354AA5F8D}" destId="{16755FB7-7815-419C-921D-867EC0184E99}" srcOrd="0" destOrd="0" presId="urn:microsoft.com/office/officeart/2018/2/layout/IconVerticalSolidList"/>
    <dgm:cxn modelId="{E2BC32EA-6C20-4DE7-AC84-6439518B6E2C}" type="presParOf" srcId="{675F319E-ED49-4018-A6FE-314354AA5F8D}" destId="{CB41C116-A911-4700-91E4-0A9F68C9A834}" srcOrd="1" destOrd="0" presId="urn:microsoft.com/office/officeart/2018/2/layout/IconVerticalSolidList"/>
    <dgm:cxn modelId="{976C02E2-3A85-46A0-837C-B82C44891661}" type="presParOf" srcId="{675F319E-ED49-4018-A6FE-314354AA5F8D}" destId="{8118B444-2794-4E1B-BF3D-465643A3A94D}" srcOrd="2" destOrd="0" presId="urn:microsoft.com/office/officeart/2018/2/layout/IconVerticalSolidList"/>
    <dgm:cxn modelId="{E1A3C23A-0338-47A1-997A-B84274CE26F7}" type="presParOf" srcId="{675F319E-ED49-4018-A6FE-314354AA5F8D}" destId="{7ABCA183-4F84-40AD-9BED-51D3E84580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15BFB8-95A2-4947-BA6E-32DC947438B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D5B623-9FEC-4BE9-9798-56C8461D9180}">
      <dgm:prSet/>
      <dgm:spPr/>
      <dgm:t>
        <a:bodyPr/>
        <a:lstStyle/>
        <a:p>
          <a:r>
            <a:rPr lang="en-US"/>
            <a:t>Profound implications of project insights for Cotiviti and stakeholders</a:t>
          </a:r>
        </a:p>
      </dgm:t>
    </dgm:pt>
    <dgm:pt modelId="{C43DC6A7-9FD8-45FB-8A51-A69C61F6F140}" type="parTrans" cxnId="{6F983F02-2BEA-4082-9083-52B2574C3CDB}">
      <dgm:prSet/>
      <dgm:spPr/>
      <dgm:t>
        <a:bodyPr/>
        <a:lstStyle/>
        <a:p>
          <a:endParaRPr lang="en-US"/>
        </a:p>
      </dgm:t>
    </dgm:pt>
    <dgm:pt modelId="{DDA4ECDA-79F8-4EE7-844B-00381EB7E5D2}" type="sibTrans" cxnId="{6F983F02-2BEA-4082-9083-52B2574C3CDB}">
      <dgm:prSet/>
      <dgm:spPr/>
      <dgm:t>
        <a:bodyPr/>
        <a:lstStyle/>
        <a:p>
          <a:endParaRPr lang="en-US"/>
        </a:p>
      </dgm:t>
    </dgm:pt>
    <dgm:pt modelId="{59D2AD58-F1B6-4E52-8620-618003CB01FA}">
      <dgm:prSet/>
      <dgm:spPr/>
      <dgm:t>
        <a:bodyPr/>
        <a:lstStyle/>
        <a:p>
          <a:r>
            <a:rPr lang="en-US"/>
            <a:t>Enhancing patient outcomes, reducing costs, fostering stronger partnerships</a:t>
          </a:r>
        </a:p>
      </dgm:t>
    </dgm:pt>
    <dgm:pt modelId="{8D0D7704-81EE-4C97-99E7-11BE4D483EE4}" type="parTrans" cxnId="{7A6D9EBC-F97A-43FA-B4EF-78BF5B5F3632}">
      <dgm:prSet/>
      <dgm:spPr/>
      <dgm:t>
        <a:bodyPr/>
        <a:lstStyle/>
        <a:p>
          <a:endParaRPr lang="en-US"/>
        </a:p>
      </dgm:t>
    </dgm:pt>
    <dgm:pt modelId="{D324985D-956C-4841-873A-0C0D3D0FE699}" type="sibTrans" cxnId="{7A6D9EBC-F97A-43FA-B4EF-78BF5B5F3632}">
      <dgm:prSet/>
      <dgm:spPr/>
      <dgm:t>
        <a:bodyPr/>
        <a:lstStyle/>
        <a:p>
          <a:endParaRPr lang="en-US"/>
        </a:p>
      </dgm:t>
    </dgm:pt>
    <dgm:pt modelId="{628B19A1-6AC2-4D81-9A96-E6B19BF4DA44}">
      <dgm:prSet/>
      <dgm:spPr/>
      <dgm:t>
        <a:bodyPr/>
        <a:lstStyle/>
        <a:p>
          <a:r>
            <a:rPr lang="en-US"/>
            <a:t>Cotiviti's commitment to innovation and thought leadership in healthcare analytics</a:t>
          </a:r>
        </a:p>
      </dgm:t>
    </dgm:pt>
    <dgm:pt modelId="{55F65BB4-61F3-4D6E-8D8D-31BE7AA8C9D5}" type="parTrans" cxnId="{444F6F2C-6A16-4BB6-9A20-584FB6083725}">
      <dgm:prSet/>
      <dgm:spPr/>
      <dgm:t>
        <a:bodyPr/>
        <a:lstStyle/>
        <a:p>
          <a:endParaRPr lang="en-US"/>
        </a:p>
      </dgm:t>
    </dgm:pt>
    <dgm:pt modelId="{B7365C23-D760-424F-9715-E9A0B8D56DDB}" type="sibTrans" cxnId="{444F6F2C-6A16-4BB6-9A20-584FB6083725}">
      <dgm:prSet/>
      <dgm:spPr/>
      <dgm:t>
        <a:bodyPr/>
        <a:lstStyle/>
        <a:p>
          <a:endParaRPr lang="en-US"/>
        </a:p>
      </dgm:t>
    </dgm:pt>
    <dgm:pt modelId="{C1BB42B6-7E1C-4CF1-A153-36BC939F912D}" type="pres">
      <dgm:prSet presAssocID="{8B15BFB8-95A2-4947-BA6E-32DC947438B8}" presName="root" presStyleCnt="0">
        <dgm:presLayoutVars>
          <dgm:dir/>
          <dgm:resizeHandles val="exact"/>
        </dgm:presLayoutVars>
      </dgm:prSet>
      <dgm:spPr/>
    </dgm:pt>
    <dgm:pt modelId="{614B847E-68FE-4B82-AB69-27685658E3C9}" type="pres">
      <dgm:prSet presAssocID="{88D5B623-9FEC-4BE9-9798-56C8461D9180}" presName="compNode" presStyleCnt="0"/>
      <dgm:spPr/>
    </dgm:pt>
    <dgm:pt modelId="{9D3550F2-46CC-4E36-AED2-8669B15427E1}" type="pres">
      <dgm:prSet presAssocID="{88D5B623-9FEC-4BE9-9798-56C8461D91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B68883C-9978-48CB-90D5-484DB1765055}" type="pres">
      <dgm:prSet presAssocID="{88D5B623-9FEC-4BE9-9798-56C8461D9180}" presName="spaceRect" presStyleCnt="0"/>
      <dgm:spPr/>
    </dgm:pt>
    <dgm:pt modelId="{DE2574F2-679F-45B1-AB46-23CA2EC331AA}" type="pres">
      <dgm:prSet presAssocID="{88D5B623-9FEC-4BE9-9798-56C8461D9180}" presName="textRect" presStyleLbl="revTx" presStyleIdx="0" presStyleCnt="3">
        <dgm:presLayoutVars>
          <dgm:chMax val="1"/>
          <dgm:chPref val="1"/>
        </dgm:presLayoutVars>
      </dgm:prSet>
      <dgm:spPr/>
    </dgm:pt>
    <dgm:pt modelId="{BB9FC68A-F832-4C93-8E8C-37E7BDDD7784}" type="pres">
      <dgm:prSet presAssocID="{DDA4ECDA-79F8-4EE7-844B-00381EB7E5D2}" presName="sibTrans" presStyleCnt="0"/>
      <dgm:spPr/>
    </dgm:pt>
    <dgm:pt modelId="{38FB8503-C862-4E2B-9AB4-E16136B1BAFF}" type="pres">
      <dgm:prSet presAssocID="{59D2AD58-F1B6-4E52-8620-618003CB01FA}" presName="compNode" presStyleCnt="0"/>
      <dgm:spPr/>
    </dgm:pt>
    <dgm:pt modelId="{9F2F5F5C-1A94-44B7-AD09-54DB6AF151C7}" type="pres">
      <dgm:prSet presAssocID="{59D2AD58-F1B6-4E52-8620-618003CB01F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40FD513-FE8A-4E5B-A53E-3B152825F278}" type="pres">
      <dgm:prSet presAssocID="{59D2AD58-F1B6-4E52-8620-618003CB01FA}" presName="spaceRect" presStyleCnt="0"/>
      <dgm:spPr/>
    </dgm:pt>
    <dgm:pt modelId="{F0B4216C-C62D-4E74-B12C-A987D3850887}" type="pres">
      <dgm:prSet presAssocID="{59D2AD58-F1B6-4E52-8620-618003CB01FA}" presName="textRect" presStyleLbl="revTx" presStyleIdx="1" presStyleCnt="3">
        <dgm:presLayoutVars>
          <dgm:chMax val="1"/>
          <dgm:chPref val="1"/>
        </dgm:presLayoutVars>
      </dgm:prSet>
      <dgm:spPr/>
    </dgm:pt>
    <dgm:pt modelId="{BE5DEED2-C08A-4F4D-8F3C-E4A1EAE14384}" type="pres">
      <dgm:prSet presAssocID="{D324985D-956C-4841-873A-0C0D3D0FE699}" presName="sibTrans" presStyleCnt="0"/>
      <dgm:spPr/>
    </dgm:pt>
    <dgm:pt modelId="{E825A86B-074A-42E3-A4CB-FDC2301A0CF2}" type="pres">
      <dgm:prSet presAssocID="{628B19A1-6AC2-4D81-9A96-E6B19BF4DA44}" presName="compNode" presStyleCnt="0"/>
      <dgm:spPr/>
    </dgm:pt>
    <dgm:pt modelId="{BBF0C005-F29C-435D-8A51-A947031E8A29}" type="pres">
      <dgm:prSet presAssocID="{628B19A1-6AC2-4D81-9A96-E6B19BF4DA4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029B217-56F7-4846-9819-DF62C8DC8BEE}" type="pres">
      <dgm:prSet presAssocID="{628B19A1-6AC2-4D81-9A96-E6B19BF4DA44}" presName="spaceRect" presStyleCnt="0"/>
      <dgm:spPr/>
    </dgm:pt>
    <dgm:pt modelId="{4AADC9A2-B40A-4203-9246-367DF4591445}" type="pres">
      <dgm:prSet presAssocID="{628B19A1-6AC2-4D81-9A96-E6B19BF4DA4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F983F02-2BEA-4082-9083-52B2574C3CDB}" srcId="{8B15BFB8-95A2-4947-BA6E-32DC947438B8}" destId="{88D5B623-9FEC-4BE9-9798-56C8461D9180}" srcOrd="0" destOrd="0" parTransId="{C43DC6A7-9FD8-45FB-8A51-A69C61F6F140}" sibTransId="{DDA4ECDA-79F8-4EE7-844B-00381EB7E5D2}"/>
    <dgm:cxn modelId="{444F6F2C-6A16-4BB6-9A20-584FB6083725}" srcId="{8B15BFB8-95A2-4947-BA6E-32DC947438B8}" destId="{628B19A1-6AC2-4D81-9A96-E6B19BF4DA44}" srcOrd="2" destOrd="0" parTransId="{55F65BB4-61F3-4D6E-8D8D-31BE7AA8C9D5}" sibTransId="{B7365C23-D760-424F-9715-E9A0B8D56DDB}"/>
    <dgm:cxn modelId="{38C02533-D390-43C9-9F1E-6B0B4E65BE4D}" type="presOf" srcId="{8B15BFB8-95A2-4947-BA6E-32DC947438B8}" destId="{C1BB42B6-7E1C-4CF1-A153-36BC939F912D}" srcOrd="0" destOrd="0" presId="urn:microsoft.com/office/officeart/2018/2/layout/IconLabelList"/>
    <dgm:cxn modelId="{796B87BA-A534-4BA4-8942-D565D1666F52}" type="presOf" srcId="{59D2AD58-F1B6-4E52-8620-618003CB01FA}" destId="{F0B4216C-C62D-4E74-B12C-A987D3850887}" srcOrd="0" destOrd="0" presId="urn:microsoft.com/office/officeart/2018/2/layout/IconLabelList"/>
    <dgm:cxn modelId="{7A6D9EBC-F97A-43FA-B4EF-78BF5B5F3632}" srcId="{8B15BFB8-95A2-4947-BA6E-32DC947438B8}" destId="{59D2AD58-F1B6-4E52-8620-618003CB01FA}" srcOrd="1" destOrd="0" parTransId="{8D0D7704-81EE-4C97-99E7-11BE4D483EE4}" sibTransId="{D324985D-956C-4841-873A-0C0D3D0FE699}"/>
    <dgm:cxn modelId="{B57B33C2-2A5B-4E19-A9A9-A4B9029546F7}" type="presOf" srcId="{628B19A1-6AC2-4D81-9A96-E6B19BF4DA44}" destId="{4AADC9A2-B40A-4203-9246-367DF4591445}" srcOrd="0" destOrd="0" presId="urn:microsoft.com/office/officeart/2018/2/layout/IconLabelList"/>
    <dgm:cxn modelId="{BFA99DC4-5053-4504-978F-2844B253423A}" type="presOf" srcId="{88D5B623-9FEC-4BE9-9798-56C8461D9180}" destId="{DE2574F2-679F-45B1-AB46-23CA2EC331AA}" srcOrd="0" destOrd="0" presId="urn:microsoft.com/office/officeart/2018/2/layout/IconLabelList"/>
    <dgm:cxn modelId="{4C21D02E-01DB-46C4-A47E-C24B8648B005}" type="presParOf" srcId="{C1BB42B6-7E1C-4CF1-A153-36BC939F912D}" destId="{614B847E-68FE-4B82-AB69-27685658E3C9}" srcOrd="0" destOrd="0" presId="urn:microsoft.com/office/officeart/2018/2/layout/IconLabelList"/>
    <dgm:cxn modelId="{D0F77A9E-9729-4964-A887-7F1351F5034A}" type="presParOf" srcId="{614B847E-68FE-4B82-AB69-27685658E3C9}" destId="{9D3550F2-46CC-4E36-AED2-8669B15427E1}" srcOrd="0" destOrd="0" presId="urn:microsoft.com/office/officeart/2018/2/layout/IconLabelList"/>
    <dgm:cxn modelId="{BD7B1D9E-246F-46A3-976F-62CFB01EA73D}" type="presParOf" srcId="{614B847E-68FE-4B82-AB69-27685658E3C9}" destId="{0B68883C-9978-48CB-90D5-484DB1765055}" srcOrd="1" destOrd="0" presId="urn:microsoft.com/office/officeart/2018/2/layout/IconLabelList"/>
    <dgm:cxn modelId="{55BBE6C6-B1C1-4CF4-A0E0-2EFF6645A11A}" type="presParOf" srcId="{614B847E-68FE-4B82-AB69-27685658E3C9}" destId="{DE2574F2-679F-45B1-AB46-23CA2EC331AA}" srcOrd="2" destOrd="0" presId="urn:microsoft.com/office/officeart/2018/2/layout/IconLabelList"/>
    <dgm:cxn modelId="{2B6D8ED1-E27C-4247-B73A-B33FD56C3041}" type="presParOf" srcId="{C1BB42B6-7E1C-4CF1-A153-36BC939F912D}" destId="{BB9FC68A-F832-4C93-8E8C-37E7BDDD7784}" srcOrd="1" destOrd="0" presId="urn:microsoft.com/office/officeart/2018/2/layout/IconLabelList"/>
    <dgm:cxn modelId="{B57E2E44-5E84-4AE0-BC04-A7CF1881EB27}" type="presParOf" srcId="{C1BB42B6-7E1C-4CF1-A153-36BC939F912D}" destId="{38FB8503-C862-4E2B-9AB4-E16136B1BAFF}" srcOrd="2" destOrd="0" presId="urn:microsoft.com/office/officeart/2018/2/layout/IconLabelList"/>
    <dgm:cxn modelId="{A75D73C5-88EC-4808-9947-AF1F57716ABF}" type="presParOf" srcId="{38FB8503-C862-4E2B-9AB4-E16136B1BAFF}" destId="{9F2F5F5C-1A94-44B7-AD09-54DB6AF151C7}" srcOrd="0" destOrd="0" presId="urn:microsoft.com/office/officeart/2018/2/layout/IconLabelList"/>
    <dgm:cxn modelId="{467FD877-8C89-48CD-A5E3-BCBFCC57E4ED}" type="presParOf" srcId="{38FB8503-C862-4E2B-9AB4-E16136B1BAFF}" destId="{740FD513-FE8A-4E5B-A53E-3B152825F278}" srcOrd="1" destOrd="0" presId="urn:microsoft.com/office/officeart/2018/2/layout/IconLabelList"/>
    <dgm:cxn modelId="{432276FC-24AB-4B6F-9A87-D0F89BCDA033}" type="presParOf" srcId="{38FB8503-C862-4E2B-9AB4-E16136B1BAFF}" destId="{F0B4216C-C62D-4E74-B12C-A987D3850887}" srcOrd="2" destOrd="0" presId="urn:microsoft.com/office/officeart/2018/2/layout/IconLabelList"/>
    <dgm:cxn modelId="{D8E0120B-7F4E-4E71-B507-80171B97ECEB}" type="presParOf" srcId="{C1BB42B6-7E1C-4CF1-A153-36BC939F912D}" destId="{BE5DEED2-C08A-4F4D-8F3C-E4A1EAE14384}" srcOrd="3" destOrd="0" presId="urn:microsoft.com/office/officeart/2018/2/layout/IconLabelList"/>
    <dgm:cxn modelId="{9A200F97-F81E-4115-B90F-4F797937EB68}" type="presParOf" srcId="{C1BB42B6-7E1C-4CF1-A153-36BC939F912D}" destId="{E825A86B-074A-42E3-A4CB-FDC2301A0CF2}" srcOrd="4" destOrd="0" presId="urn:microsoft.com/office/officeart/2018/2/layout/IconLabelList"/>
    <dgm:cxn modelId="{830A4E9D-4CDA-4275-AA9F-321A5DE5B152}" type="presParOf" srcId="{E825A86B-074A-42E3-A4CB-FDC2301A0CF2}" destId="{BBF0C005-F29C-435D-8A51-A947031E8A29}" srcOrd="0" destOrd="0" presId="urn:microsoft.com/office/officeart/2018/2/layout/IconLabelList"/>
    <dgm:cxn modelId="{34B317B3-9EC9-4D93-A483-128F52E8BD33}" type="presParOf" srcId="{E825A86B-074A-42E3-A4CB-FDC2301A0CF2}" destId="{8029B217-56F7-4846-9819-DF62C8DC8BEE}" srcOrd="1" destOrd="0" presId="urn:microsoft.com/office/officeart/2018/2/layout/IconLabelList"/>
    <dgm:cxn modelId="{34BEAEE7-EF5C-45B6-A88D-319693DA5470}" type="presParOf" srcId="{E825A86B-074A-42E3-A4CB-FDC2301A0CF2}" destId="{4AADC9A2-B40A-4203-9246-367DF459144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CE01F-8977-48D2-BFD4-531BDF3793EC}">
      <dsp:nvSpPr>
        <dsp:cNvPr id="0" name=""/>
        <dsp:cNvSpPr/>
      </dsp:nvSpPr>
      <dsp:spPr>
        <a:xfrm>
          <a:off x="0" y="0"/>
          <a:ext cx="9288654" cy="12578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The importance of optimizing quality measures in healthcare for exceptional patient outcomes and operational efficiency </a:t>
          </a:r>
          <a:endParaRPr lang="en-US" sz="2300" kern="1200"/>
        </a:p>
      </dsp:txBody>
      <dsp:txXfrm>
        <a:off x="36841" y="36841"/>
        <a:ext cx="7931345" cy="1184159"/>
      </dsp:txXfrm>
    </dsp:sp>
    <dsp:sp modelId="{8D188502-90DE-4157-9828-4C622A0CBFD7}">
      <dsp:nvSpPr>
        <dsp:cNvPr id="0" name=""/>
        <dsp:cNvSpPr/>
      </dsp:nvSpPr>
      <dsp:spPr>
        <a:xfrm>
          <a:off x="819587" y="1467481"/>
          <a:ext cx="9288654" cy="125784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Project aims to revolutionize healthcare quality measure analysis using data science techniques </a:t>
          </a:r>
          <a:endParaRPr lang="en-US" sz="2300" kern="1200"/>
        </a:p>
      </dsp:txBody>
      <dsp:txXfrm>
        <a:off x="856428" y="1504322"/>
        <a:ext cx="7577788" cy="1184159"/>
      </dsp:txXfrm>
    </dsp:sp>
    <dsp:sp modelId="{AA5F272C-4BF6-4A3C-A802-A55B69107C58}">
      <dsp:nvSpPr>
        <dsp:cNvPr id="0" name=""/>
        <dsp:cNvSpPr/>
      </dsp:nvSpPr>
      <dsp:spPr>
        <a:xfrm>
          <a:off x="1639174" y="2934963"/>
          <a:ext cx="9288654" cy="12578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Comprehensive dataset sourced from healthcare facilities across the nation </a:t>
          </a:r>
          <a:endParaRPr lang="en-US" sz="2300" kern="1200"/>
        </a:p>
      </dsp:txBody>
      <dsp:txXfrm>
        <a:off x="1676015" y="2971804"/>
        <a:ext cx="7577788" cy="1184159"/>
      </dsp:txXfrm>
    </dsp:sp>
    <dsp:sp modelId="{D361DEFC-7C0F-47F2-8118-91CB0C9A25D9}">
      <dsp:nvSpPr>
        <dsp:cNvPr id="0" name=""/>
        <dsp:cNvSpPr/>
      </dsp:nvSpPr>
      <dsp:spPr>
        <a:xfrm>
          <a:off x="8471057" y="953863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655016" y="953863"/>
        <a:ext cx="449678" cy="615241"/>
      </dsp:txXfrm>
    </dsp:sp>
    <dsp:sp modelId="{BF100871-8A79-4A32-AB74-12E163CCD043}">
      <dsp:nvSpPr>
        <dsp:cNvPr id="0" name=""/>
        <dsp:cNvSpPr/>
      </dsp:nvSpPr>
      <dsp:spPr>
        <a:xfrm>
          <a:off x="9290644" y="2412959"/>
          <a:ext cx="817596" cy="81759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474603" y="2412959"/>
        <a:ext cx="449678" cy="615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4822F-AAFF-460F-BE39-84122E072A94}">
      <dsp:nvSpPr>
        <dsp:cNvPr id="0" name=""/>
        <dsp:cNvSpPr/>
      </dsp:nvSpPr>
      <dsp:spPr>
        <a:xfrm>
          <a:off x="0" y="449"/>
          <a:ext cx="9724031" cy="1052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57C12-D0B0-4FD6-BEFC-AE4ACA8FA627}">
      <dsp:nvSpPr>
        <dsp:cNvPr id="0" name=""/>
        <dsp:cNvSpPr/>
      </dsp:nvSpPr>
      <dsp:spPr>
        <a:xfrm>
          <a:off x="318269" y="237179"/>
          <a:ext cx="578672" cy="5786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DA504-4821-40BD-9DCF-F99884D26F88}">
      <dsp:nvSpPr>
        <dsp:cNvPr id="0" name=""/>
        <dsp:cNvSpPr/>
      </dsp:nvSpPr>
      <dsp:spPr>
        <a:xfrm>
          <a:off x="1215211" y="449"/>
          <a:ext cx="8508819" cy="1052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51" tIns="111351" rIns="111351" bIns="11135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Integration of generative AI techniques for exploring hypothetical scenarios and validating findings </a:t>
          </a:r>
          <a:endParaRPr lang="en-US" sz="1800" kern="1200"/>
        </a:p>
      </dsp:txBody>
      <dsp:txXfrm>
        <a:off x="1215211" y="449"/>
        <a:ext cx="8508819" cy="1052131"/>
      </dsp:txXfrm>
    </dsp:sp>
    <dsp:sp modelId="{D7F1D8A3-6B0B-469D-B882-E8294C22B328}">
      <dsp:nvSpPr>
        <dsp:cNvPr id="0" name=""/>
        <dsp:cNvSpPr/>
      </dsp:nvSpPr>
      <dsp:spPr>
        <a:xfrm>
          <a:off x="0" y="1315613"/>
          <a:ext cx="9724031" cy="1052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4575C-117B-4FF3-9F8E-FD260CE25567}">
      <dsp:nvSpPr>
        <dsp:cNvPr id="0" name=""/>
        <dsp:cNvSpPr/>
      </dsp:nvSpPr>
      <dsp:spPr>
        <a:xfrm>
          <a:off x="318269" y="1552342"/>
          <a:ext cx="578672" cy="5786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632E5-885B-42DE-B3FA-4E3D61426D75}">
      <dsp:nvSpPr>
        <dsp:cNvPr id="0" name=""/>
        <dsp:cNvSpPr/>
      </dsp:nvSpPr>
      <dsp:spPr>
        <a:xfrm>
          <a:off x="1215211" y="1315613"/>
          <a:ext cx="8508819" cy="1052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51" tIns="111351" rIns="111351" bIns="11135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Potential impact: increasing long-stay resident engagement (20% increase, 7% boost in overall scores), personalizing care plans (25% reduction in readmissions) </a:t>
          </a:r>
          <a:endParaRPr lang="en-US" sz="1800" kern="1200"/>
        </a:p>
      </dsp:txBody>
      <dsp:txXfrm>
        <a:off x="1215211" y="1315613"/>
        <a:ext cx="8508819" cy="1052131"/>
      </dsp:txXfrm>
    </dsp:sp>
    <dsp:sp modelId="{16755FB7-7815-419C-921D-867EC0184E99}">
      <dsp:nvSpPr>
        <dsp:cNvPr id="0" name=""/>
        <dsp:cNvSpPr/>
      </dsp:nvSpPr>
      <dsp:spPr>
        <a:xfrm>
          <a:off x="0" y="2630777"/>
          <a:ext cx="9724031" cy="1052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1C116-A911-4700-91E4-0A9F68C9A834}">
      <dsp:nvSpPr>
        <dsp:cNvPr id="0" name=""/>
        <dsp:cNvSpPr/>
      </dsp:nvSpPr>
      <dsp:spPr>
        <a:xfrm>
          <a:off x="318269" y="2867506"/>
          <a:ext cx="578672" cy="5786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BCA183-4F84-40AD-9BED-51D3E8458065}">
      <dsp:nvSpPr>
        <dsp:cNvPr id="0" name=""/>
        <dsp:cNvSpPr/>
      </dsp:nvSpPr>
      <dsp:spPr>
        <a:xfrm>
          <a:off x="1215211" y="2630777"/>
          <a:ext cx="8508819" cy="1052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51" tIns="111351" rIns="111351" bIns="11135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Future work and continuous improvement: A/B testing of interventions, AI-driven recommendation systems, real-time analytics </a:t>
          </a:r>
          <a:endParaRPr lang="en-US" sz="1800" kern="1200"/>
        </a:p>
      </dsp:txBody>
      <dsp:txXfrm>
        <a:off x="1215211" y="2630777"/>
        <a:ext cx="8508819" cy="10521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550F2-46CC-4E36-AED2-8669B15427E1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574F2-679F-45B1-AB46-23CA2EC331AA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Profound implications of project insights for Cotiviti and stakeholders</a:t>
          </a:r>
        </a:p>
      </dsp:txBody>
      <dsp:txXfrm>
        <a:off x="59990" y="2654049"/>
        <a:ext cx="3226223" cy="720000"/>
      </dsp:txXfrm>
    </dsp:sp>
    <dsp:sp modelId="{9F2F5F5C-1A94-44B7-AD09-54DB6AF151C7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4216C-C62D-4E74-B12C-A987D3850887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Enhancing patient outcomes, reducing costs, fostering stronger partnerships</a:t>
          </a:r>
        </a:p>
      </dsp:txBody>
      <dsp:txXfrm>
        <a:off x="3850802" y="2654049"/>
        <a:ext cx="3226223" cy="720000"/>
      </dsp:txXfrm>
    </dsp:sp>
    <dsp:sp modelId="{BBF0C005-F29C-435D-8A51-A947031E8A29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DC9A2-B40A-4203-9246-367DF4591445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Cotiviti's commitment to innovation and thought leadership in healthcare analytics</a:t>
          </a:r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32375-A074-4297-8B3A-8CC39ABD4DF1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58981-5673-49F8-B9BA-99C5B586D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60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58981-5673-49F8-B9BA-99C5B586D1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36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58981-5673-49F8-B9BA-99C5B586D1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6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58981-5673-49F8-B9BA-99C5B586D1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22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58981-5673-49F8-B9BA-99C5B586D1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37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58981-5673-49F8-B9BA-99C5B586D1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7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here's where things get really exciting. We didn't just stop at analyzing the data – we wanted to push the boundaries of what's possible. So, we brought in the big guns: generative AI. By creating synthetic data that mirrored our actual dataset, we could explore hypothetical scenarios and stress-test our findings. And boy, did it pay off. We discovered that boosting engagement among long-stay residents by just 20% could lead to a 7% jump in overall scores. And by personalizing care plans, we could potentially slash readmissions by a quarter. But we're not stopping there – we've got big plans for the future. A/B testing of interventions, AI-powered recommendations, real-time analytics – we're leaving no stone unturned in our quest to revolutionize healthcare quality."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58981-5673-49F8-B9BA-99C5B586D1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0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58981-5673-49F8-B9BA-99C5B586D1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4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6DA1-F798-56AC-2834-AC0341D44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10059-EA09-213C-7729-1CF2F4EEA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10DE6-EB79-DE40-9D44-6B68468D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6FA65-81C9-66E3-F46D-FAB51537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49552-C10D-F9DE-F9E0-CFED598E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3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1824-B666-7C8D-2AA2-3D3BEF0D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63BB-41C4-6F90-8B8F-654E88BA6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BAAA-962F-9778-E382-9C75A4E16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F7C87-3642-419C-1ADC-533735756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CBF24-2AFC-70F0-D303-3862B172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82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ADE35-4C8F-0C6F-B166-4D63033B7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7B547-EB19-B05C-6EA5-0948415E6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E9664-79E6-4EBE-899E-3B4BC3E8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25F2C-5FB8-47AE-AE3B-428314BE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1666B-2536-4CC8-86E7-9C45DDF5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2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0D1B-2F2D-C836-3F13-E6008478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A849E-66CA-F323-A603-DB98757AF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E3268-5FA8-B270-0864-0E84E1E8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62599-2730-1479-E609-E5C2C4969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2BE12-6364-449F-4ADB-69E557F1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2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D5CF-9E42-05F0-A91A-7CD703D2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181FF-2A62-CB64-1D36-98FFC74D7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20967-D83E-7F7E-D07F-67EBD5A60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C55BB-117A-58FE-5F38-E1B3C1FA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E707-8B0A-5864-D322-5C8880268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7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0214-0D26-4679-27E4-4A53443B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E35E-E7EE-BB66-FBBD-62763E18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026CD-51C3-BA10-C7A9-8EB7965F2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79C10-E617-775C-D20E-11E3C545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6B1B-4843-219B-BE27-942AAC66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F18F7-E2EA-8E56-5C87-1B0E770B7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3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52743-B8D5-EEF1-8CD3-3D6EA445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0A5AA-F781-2D1C-C6F6-A9C27FB5F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77B5A-AE31-B65F-C3DC-FB051ACC0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E2B99-1728-4BD9-379B-B53F278A1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DEDD3-1FAF-29D5-CBBD-6B3E2C0A7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05771B-3ED4-EFE0-2214-47DCC7568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0E349D-ACEB-5396-1944-02C7E930F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CD7E3-510B-1A37-0232-C3F9B104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3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93D6-9B9F-9D90-1135-72C24A38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9AD0AA-87CC-CBAC-11C3-2E26D15B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EB86D-36A5-948D-470D-71274D98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45E48-CAC6-66BF-076D-9C5DA456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74D38-F575-6B62-1C7F-666531F1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D806A-A0B3-6804-5D79-16B4C7E3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FD9C6-8BC1-2EAB-CD9F-8674A7EF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6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BB60-619F-CCC6-F0E6-2EFFA173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AFEB7-C1B4-B085-55E9-6790A8404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A14C8-3B78-6F52-27D2-4404F1DD4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C2317-139C-6DA7-77C9-B8302670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9675C-B1FA-6342-6EB6-DB5841A19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255B0-5292-0CE7-B3B9-2E16CE3D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23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66A2-43AC-4D9D-E7DA-D5F01337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67504D-06F7-B3BE-A86B-949DFCFDD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35CF8-ED8B-1254-ED70-5A7F72B7F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BF3A7-5D7A-99DE-DB73-5A97DA8AF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CAE31-741A-AB0F-59F2-4A71A773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44AF8-45FB-0D28-013D-ED896C96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15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C287EE-AFA1-2796-F2F4-E6CD737B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535E7-6946-9BC5-0EED-AC88BEA7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FA18B-F867-9FC8-0677-C38AB6213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6342DD-1D84-4CF9-A7B3-D11E9473805B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E2017-39E7-F061-B9D9-EF2D30724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DB434-6547-E3F2-F478-3C150FA6F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B90BF-78F5-40C2-9F3B-5EF610D26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4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120E4-FCF6-50A4-CE7A-112C7083C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marL="0" marR="0" algn="l"/>
            <a:r>
              <a:rPr lang="en-US" sz="3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en-US" sz="3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3000" u="sng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Unveiling Healthcare Excellence: Leveraging Data Science and AI for Transformative Quality Insights</a:t>
            </a:r>
            <a:br>
              <a:rPr lang="en-US" sz="3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87982-1D37-A9EA-E168-8B1ACE2D29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/>
          </a:bodyPr>
          <a:lstStyle/>
          <a:p>
            <a:pPr algn="l"/>
            <a:r>
              <a:rPr lang="en-US" sz="1700" dirty="0">
                <a:solidFill>
                  <a:srgbClr val="FFFFFF"/>
                </a:solidFill>
              </a:rPr>
              <a:t>                                         By</a:t>
            </a:r>
          </a:p>
          <a:p>
            <a:pPr algn="l"/>
            <a:r>
              <a:rPr lang="en-US" sz="1700" dirty="0">
                <a:solidFill>
                  <a:srgbClr val="FFFFFF"/>
                </a:solidFill>
              </a:rPr>
              <a:t>               Miss. Bhavika Paresh Bhavsar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8F2DA40D-AEA5-8473-9DC1-1D5326180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65" r="1" b="11095"/>
          <a:stretch/>
        </p:blipFill>
        <p:spPr>
          <a:xfrm>
            <a:off x="6920559" y="2821632"/>
            <a:ext cx="3737164" cy="122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0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0"/>
    </mc:Choice>
    <mc:Fallback xmlns="">
      <p:transition spd="slow" advTm="187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52173-4D6D-AEBB-2FB7-A7875D5A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734039EB-B3C9-4696-22D0-DE7E6EC31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76182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2FD49BFD-4D23-84F1-907D-EA3FB6BDAC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9824543" y="19789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73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12"/>
    </mc:Choice>
    <mc:Fallback xmlns="">
      <p:transition spd="slow" advTm="44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D90F6-BB04-5E04-4F8A-59D2E148F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n-US" sz="4000"/>
              <a:t>Data Exploration and Cleaning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B1EE5D-5C91-8B2A-FC2D-1B9B70ED4D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6396" y="2277036"/>
            <a:ext cx="5814239" cy="34611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Rigorous data exploration and cleaning phase ensures data integrity and consistency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Libraries used: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tidyverse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caret,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data.table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lubridate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synthpop, ggplot2,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dplyr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Steps taken : handling missing values, duplicates, inconsistencies </a:t>
            </a:r>
          </a:p>
        </p:txBody>
      </p:sp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776995F1-89D6-7F9B-C31D-8E75DD446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8431124" y="799365"/>
            <a:ext cx="2210153" cy="2210153"/>
          </a:xfrm>
          <a:prstGeom prst="rect">
            <a:avLst/>
          </a:prstGeom>
        </p:spPr>
      </p:pic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E66ECA70-CC94-2966-9D27-92044CF785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10" b="14220"/>
          <a:stretch/>
        </p:blipFill>
        <p:spPr>
          <a:xfrm>
            <a:off x="7665410" y="3453207"/>
            <a:ext cx="3712869" cy="208849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6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58"/>
    </mc:Choice>
    <mc:Fallback xmlns="">
      <p:transition spd="slow" advTm="46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DDD42-0D67-E450-B8DB-D635F62A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Analysis and Visualization</a:t>
            </a:r>
          </a:p>
        </p:txBody>
      </p:sp>
      <p:pic>
        <p:nvPicPr>
          <p:cNvPr id="7" name="Picture 6" descr="A graph of a graph showing a number of scores&#10;&#10;Description automatically generated with medium confidence">
            <a:extLst>
              <a:ext uri="{FF2B5EF4-FFF2-40B4-BE49-F238E27FC236}">
                <a16:creationId xmlns:a16="http://schemas.microsoft.com/office/drawing/2014/main" id="{31571814-A37A-FEF4-37C7-D661C41B4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18" y="478713"/>
            <a:ext cx="3306900" cy="2695123"/>
          </a:xfrm>
          <a:prstGeom prst="rect">
            <a:avLst/>
          </a:prstGeom>
        </p:spPr>
      </p:pic>
      <p:pic>
        <p:nvPicPr>
          <p:cNvPr id="5" name="Content Placeholder 4" descr="A graph of a number of scores&#10;&#10;Description automatically generated">
            <a:extLst>
              <a:ext uri="{FF2B5EF4-FFF2-40B4-BE49-F238E27FC236}">
                <a16:creationId xmlns:a16="http://schemas.microsoft.com/office/drawing/2014/main" id="{EE0F40A1-F3FA-43CE-0640-AE6C502C8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30" y="609186"/>
            <a:ext cx="3419533" cy="2564649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76255F54-C931-FBE5-DCD2-894F7280F8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6713519" y="3429000"/>
            <a:ext cx="2887465" cy="28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72"/>
    </mc:Choice>
    <mc:Fallback xmlns="">
      <p:transition spd="slow" advTm="51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 and a map&#10;&#10;Description automatically generated">
            <a:extLst>
              <a:ext uri="{FF2B5EF4-FFF2-40B4-BE49-F238E27FC236}">
                <a16:creationId xmlns:a16="http://schemas.microsoft.com/office/drawing/2014/main" id="{15D22F63-C906-24EF-8112-62F32A2E6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76" y="457200"/>
            <a:ext cx="10519648" cy="5943600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631040C6-66EE-ACBC-EFF1-CDC2EB7E7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539046" y="5205046"/>
            <a:ext cx="1570658" cy="15706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007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00"/>
    </mc:Choice>
    <mc:Fallback xmlns="">
      <p:transition spd="slow" advTm="5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17ED7-DC0B-15B1-085F-5B365BFE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Generative AI Integration and Future Work</a:t>
            </a:r>
          </a:p>
        </p:txBody>
      </p:sp>
      <p:graphicFrame>
        <p:nvGraphicFramePr>
          <p:cNvPr id="33" name="Rectangle 1">
            <a:extLst>
              <a:ext uri="{FF2B5EF4-FFF2-40B4-BE49-F238E27FC236}">
                <a16:creationId xmlns:a16="http://schemas.microsoft.com/office/drawing/2014/main" id="{9E34AE02-99E8-A20F-FF44-844D13E42F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3292062"/>
              </p:ext>
            </p:extLst>
          </p:nvPr>
        </p:nvGraphicFramePr>
        <p:xfrm>
          <a:off x="459350" y="1885279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8" name="Video 47">
            <a:hlinkClick r:id="" action="ppaction://media"/>
            <a:extLst>
              <a:ext uri="{FF2B5EF4-FFF2-40B4-BE49-F238E27FC236}">
                <a16:creationId xmlns:a16="http://schemas.microsoft.com/office/drawing/2014/main" id="{A764185D-4F92-DAAB-3D07-BFC621049A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0167256" y="4833256"/>
            <a:ext cx="1942447" cy="194244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723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18"/>
    </mc:Choice>
    <mc:Fallback xmlns="">
      <p:transition spd="slow" advTm="61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21E66-2F7C-4CD2-31C7-C17827B1F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Impact and 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081C42-2C0E-A71F-30F3-BE76C4576C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11442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B0D70B3F-75D7-7C27-C3F1-69166218C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9992927" y="89612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161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49"/>
    </mc:Choice>
    <mc:Fallback xmlns="">
      <p:transition spd="slow" advTm="56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360</Words>
  <Application>Microsoft Office PowerPoint</Application>
  <PresentationFormat>Widescreen</PresentationFormat>
  <Paragraphs>29</Paragraphs>
  <Slides>7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  Unveiling Healthcare Excellence: Leveraging Data Science and AI for Transformative Quality Insights </vt:lpstr>
      <vt:lpstr>Introduction</vt:lpstr>
      <vt:lpstr>Data Exploration and Cleaning</vt:lpstr>
      <vt:lpstr>Data Analysis and Visualization</vt:lpstr>
      <vt:lpstr>PowerPoint Presentation</vt:lpstr>
      <vt:lpstr>Generative AI Integration and Future Work</vt:lpstr>
      <vt:lpstr>Business Impact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Unveiling Healthcare Excellence: Leveraging Data Science and AI for Transformative Quality Insights</dc:title>
  <dc:creator>Bhavika Bhavsar</dc:creator>
  <cp:lastModifiedBy>Bhavika Bhavsar</cp:lastModifiedBy>
  <cp:revision>3</cp:revision>
  <dcterms:created xsi:type="dcterms:W3CDTF">2024-06-01T20:37:39Z</dcterms:created>
  <dcterms:modified xsi:type="dcterms:W3CDTF">2024-06-01T22:24:36Z</dcterms:modified>
</cp:coreProperties>
</file>